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228600" indent="0" algn="ctr">
              <a:buClrTx/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228600" indent="457200" algn="ctr">
              <a:buClrTx/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228600" indent="914400" algn="ctr">
              <a:buClrTx/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228600" indent="1371600" algn="ctr">
              <a:buClrTx/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228600" indent="1828800" algn="ctr">
              <a:buClrTx/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sz="4000"/>
            </a:lvl1pPr>
          </a:lstStyle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sz="quarter" idx="1"/>
          </p:nvPr>
        </p:nvSpPr>
        <p:spPr>
          <a:xfrm>
            <a:off x="722312" y="2906713"/>
            <a:ext cx="7772401" cy="1500190"/>
          </a:xfrm>
          <a:prstGeom prst="rect">
            <a:avLst/>
          </a:prstGeom>
        </p:spPr>
        <p:txBody>
          <a:bodyPr anchor="b"/>
          <a:lstStyle>
            <a:lvl1pPr marL="228600" indent="0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228600" indent="457200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228600" indent="914400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228600" indent="1371600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228600" indent="1828800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7" name="Body Level One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 indent="-406400">
              <a:spcBef>
                <a:spcPts val="600"/>
              </a:spcBef>
              <a:buSzPts val="2800"/>
              <a:defRPr sz="2800"/>
            </a:lvl1pPr>
            <a:lvl2pPr indent="-406400">
              <a:spcBef>
                <a:spcPts val="600"/>
              </a:spcBef>
              <a:buSzPts val="2800"/>
              <a:defRPr sz="2800"/>
            </a:lvl2pPr>
            <a:lvl3pPr indent="-406400">
              <a:spcBef>
                <a:spcPts val="600"/>
              </a:spcBef>
              <a:buSzPts val="2800"/>
              <a:defRPr sz="2800"/>
            </a:lvl3pPr>
            <a:lvl4pPr indent="-406400">
              <a:spcBef>
                <a:spcPts val="600"/>
              </a:spcBef>
              <a:buSzPts val="2800"/>
              <a:defRPr sz="2800"/>
            </a:lvl4pPr>
            <a:lvl5pPr indent="-406400">
              <a:spcBef>
                <a:spcPts val="600"/>
              </a:spcBef>
              <a:buSzPts val="2800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6" name="Body Level One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228600" indent="0">
              <a:spcBef>
                <a:spcPts val="500"/>
              </a:spcBef>
              <a:buClrTx/>
              <a:buSzTx/>
              <a:buFontTx/>
              <a:buNone/>
              <a:defRPr b="1" sz="2400"/>
            </a:lvl1pPr>
            <a:lvl2pPr marL="228600" indent="457200">
              <a:spcBef>
                <a:spcPts val="500"/>
              </a:spcBef>
              <a:buClrTx/>
              <a:buSzTx/>
              <a:buFontTx/>
              <a:buNone/>
              <a:defRPr b="1" sz="2400"/>
            </a:lvl2pPr>
            <a:lvl3pPr marL="228600" indent="914400">
              <a:spcBef>
                <a:spcPts val="500"/>
              </a:spcBef>
              <a:buClrTx/>
              <a:buSzTx/>
              <a:buFontTx/>
              <a:buNone/>
              <a:defRPr b="1" sz="2400"/>
            </a:lvl3pPr>
            <a:lvl4pPr marL="228600" indent="1371600">
              <a:spcBef>
                <a:spcPts val="500"/>
              </a:spcBef>
              <a:buClrTx/>
              <a:buSzTx/>
              <a:buFontTx/>
              <a:buNone/>
              <a:defRPr b="1" sz="2400"/>
            </a:lvl4pPr>
            <a:lvl5pPr marL="228600" indent="1828800">
              <a:spcBef>
                <a:spcPts val="500"/>
              </a:spcBef>
              <a:buClrTx/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Google Shape;31;p7"/>
          <p:cNvSpPr txBox="1"/>
          <p:nvPr>
            <p:ph type="body" sz="quarter" idx="21"/>
          </p:nvPr>
        </p:nvSpPr>
        <p:spPr>
          <a:xfrm>
            <a:off x="4645025" y="1535112"/>
            <a:ext cx="4041775" cy="639765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Google Shape;38;p9"/>
          <p:cNvSpPr txBox="1"/>
          <p:nvPr>
            <p:ph type="body" sz="half" idx="21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1792288" y="4800600"/>
            <a:ext cx="5486403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Google Shape;42;p10"/>
          <p:cNvSpPr/>
          <p:nvPr>
            <p:ph type="pic" sz="half" idx="21"/>
          </p:nvPr>
        </p:nvSpPr>
        <p:spPr>
          <a:xfrm>
            <a:off x="1792288" y="612775"/>
            <a:ext cx="5486403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1792288" y="5367337"/>
            <a:ext cx="5486403" cy="804865"/>
          </a:xfrm>
          <a:prstGeom prst="rect">
            <a:avLst/>
          </a:prstGeom>
        </p:spPr>
        <p:txBody>
          <a:bodyPr/>
          <a:lstStyle>
            <a:lvl1pPr marL="228600" indent="0">
              <a:spcBef>
                <a:spcPts val="300"/>
              </a:spcBef>
              <a:buClrTx/>
              <a:buSzTx/>
              <a:buFontTx/>
              <a:buNone/>
              <a:defRPr sz="1400"/>
            </a:lvl1pPr>
            <a:lvl2pPr marL="228600" indent="457200">
              <a:spcBef>
                <a:spcPts val="300"/>
              </a:spcBef>
              <a:buClrTx/>
              <a:buSzTx/>
              <a:buFontTx/>
              <a:buNone/>
              <a:defRPr sz="1400"/>
            </a:lvl2pPr>
            <a:lvl3pPr marL="228600" indent="914400">
              <a:spcBef>
                <a:spcPts val="300"/>
              </a:spcBef>
              <a:buClrTx/>
              <a:buSzTx/>
              <a:buFontTx/>
              <a:buNone/>
              <a:defRPr sz="1400"/>
            </a:lvl3pPr>
            <a:lvl4pPr marL="228600" indent="1371600">
              <a:spcBef>
                <a:spcPts val="300"/>
              </a:spcBef>
              <a:buClrTx/>
              <a:buSzTx/>
              <a:buFontTx/>
              <a:buNone/>
              <a:defRPr sz="1400"/>
            </a:lvl4pPr>
            <a:lvl5pPr marL="228600" indent="1828800">
              <a:spcBef>
                <a:spcPts val="300"/>
              </a:spcBef>
              <a:buClrTx/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428217" y="6414780"/>
            <a:ext cx="258584" cy="248266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4572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000000"/>
        </a:buClr>
        <a:buSzPts val="32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9144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000000"/>
        </a:buClr>
        <a:buSzPts val="32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3716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000000"/>
        </a:buClr>
        <a:buSzPts val="32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8288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000000"/>
        </a:buClr>
        <a:buSzPts val="32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860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000000"/>
        </a:buClr>
        <a:buSzPts val="32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7432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000000"/>
        </a:buClr>
        <a:buSzPts val="32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2004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000000"/>
        </a:buClr>
        <a:buSzPts val="32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6576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000000"/>
        </a:buClr>
        <a:buSzPts val="32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1148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000000"/>
        </a:buClr>
        <a:buSzPts val="32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3" Type="http://schemas.openxmlformats.org/officeDocument/2006/relationships/image" Target="../media/image1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49;p11"/>
          <p:cNvSpPr txBox="1"/>
          <p:nvPr>
            <p:ph type="ctrTitle"/>
          </p:nvPr>
        </p:nvSpPr>
        <p:spPr>
          <a:xfrm>
            <a:off x="685800" y="293157"/>
            <a:ext cx="7772400" cy="1470029"/>
          </a:xfrm>
          <a:prstGeom prst="rect">
            <a:avLst/>
          </a:prstGeom>
        </p:spPr>
        <p:txBody>
          <a:bodyPr/>
          <a:lstStyle/>
          <a:p>
            <a:pPr/>
            <a:r>
              <a:t>IKEA Hacks: Information Retrieval</a:t>
            </a:r>
          </a:p>
        </p:txBody>
      </p:sp>
      <p:sp>
        <p:nvSpPr>
          <p:cNvPr id="95" name="Google Shape;50;p11"/>
          <p:cNvSpPr txBox="1"/>
          <p:nvPr>
            <p:ph type="subTitle" sz="quarter" idx="1"/>
          </p:nvPr>
        </p:nvSpPr>
        <p:spPr>
          <a:xfrm>
            <a:off x="1371600" y="1413932"/>
            <a:ext cx="6400800" cy="1752602"/>
          </a:xfrm>
          <a:prstGeom prst="rect">
            <a:avLst/>
          </a:prstGeom>
        </p:spPr>
        <p:txBody>
          <a:bodyPr/>
          <a:lstStyle>
            <a:lvl1pPr marL="0">
              <a:spcBef>
                <a:spcPts val="0"/>
              </a:spcBef>
              <a:defRPr sz="2400"/>
            </a:lvl1pPr>
          </a:lstStyle>
          <a:p>
            <a:pPr/>
            <a:r>
              <a:t>Project Pipeline &amp; Features Overview</a:t>
            </a:r>
          </a:p>
        </p:txBody>
      </p:sp>
      <p:pic>
        <p:nvPicPr>
          <p:cNvPr id="96" name="Google Shape;51;p11" descr="Google Shape;51;p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089" y="1913826"/>
            <a:ext cx="8051822" cy="4380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39;p19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Google Shape;140;p19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>
              <a:spcBef>
                <a:spcPts val="0"/>
              </a:spcBef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70" name="Google Shape;141;p19"/>
          <p:cNvSpPr txBox="1"/>
          <p:nvPr/>
        </p:nvSpPr>
        <p:spPr>
          <a:xfrm>
            <a:off x="3527467" y="299122"/>
            <a:ext cx="2089062" cy="392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Reviews Section</a:t>
            </a:r>
          </a:p>
        </p:txBody>
      </p:sp>
      <p:pic>
        <p:nvPicPr>
          <p:cNvPr id="171" name="Google Shape;142;p19" descr="Google Shape;142;p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33450"/>
            <a:ext cx="9144001" cy="4991100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Notice that reviews section comes after articles section…"/>
          <p:cNvSpPr txBox="1"/>
          <p:nvPr/>
        </p:nvSpPr>
        <p:spPr>
          <a:xfrm>
            <a:off x="178167" y="6166408"/>
            <a:ext cx="8787666" cy="400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t>Notice that reviews section comes after articles section </a:t>
            </a:r>
          </a:p>
          <a:p>
            <a:pPr algn="ctr"/>
            <a:r>
              <a:t>because there are less reviews than articles in the current search request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Double-click to edit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5" name="Double-click to edit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6" name="Sections are sorted by the number of results they have based on the given query"/>
          <p:cNvSpPr txBox="1"/>
          <p:nvPr/>
        </p:nvSpPr>
        <p:spPr>
          <a:xfrm>
            <a:off x="50858" y="375441"/>
            <a:ext cx="9042284" cy="248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228600" indent="-228600" algn="ctr">
              <a:spcBef>
                <a:spcPts val="500"/>
              </a:spcBef>
              <a:defRPr sz="2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Sections are sorted by the number of results they have based on the given query</a:t>
            </a:r>
          </a:p>
        </p:txBody>
      </p:sp>
      <p:pic>
        <p:nvPicPr>
          <p:cNvPr id="177" name="Screenshot 2024-12-17 at 21.43.29.png" descr="Screenshot 2024-12-17 at 21.43.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919842"/>
            <a:ext cx="9144001" cy="50183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56;p12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Architecture &amp; Tech Stack</a:t>
            </a:r>
          </a:p>
        </p:txBody>
      </p:sp>
      <p:pic>
        <p:nvPicPr>
          <p:cNvPr id="99" name="Google Shape;57;p12" descr="Google Shape;57;p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4597" y="4903784"/>
            <a:ext cx="1762294" cy="6991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Google Shape;58;p12" descr="Google Shape;58;p12"/>
          <p:cNvPicPr>
            <a:picLocks noChangeAspect="1"/>
          </p:cNvPicPr>
          <p:nvPr/>
        </p:nvPicPr>
        <p:blipFill>
          <a:blip r:embed="rId3">
            <a:extLst/>
          </a:blip>
          <a:srcRect l="0" t="0" r="5999" b="0"/>
          <a:stretch>
            <a:fillRect/>
          </a:stretch>
        </p:blipFill>
        <p:spPr>
          <a:xfrm>
            <a:off x="2607240" y="2250121"/>
            <a:ext cx="1034460" cy="12896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Google Shape;59;p12" descr="Google Shape;59;p1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24062" y="2342851"/>
            <a:ext cx="1552177" cy="12896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Google Shape;60;p12" descr="Google Shape;60;p1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29462" y="1923525"/>
            <a:ext cx="2291155" cy="12896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oogle Shape;61;p12" descr="Google Shape;61;p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30199" y="3432214"/>
            <a:ext cx="1289679" cy="12896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Google Shape;62;p12" descr="Google Shape;62;p1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392876" y="2057331"/>
            <a:ext cx="2114063" cy="11897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Google Shape;63;p12" descr="Google Shape;63;p12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876245" y="4002916"/>
            <a:ext cx="3070656" cy="1289677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Google Shape;64;p12"/>
          <p:cNvSpPr txBox="1"/>
          <p:nvPr/>
        </p:nvSpPr>
        <p:spPr>
          <a:xfrm>
            <a:off x="778543" y="1554227"/>
            <a:ext cx="1231802" cy="333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01. Scraping</a:t>
            </a:r>
          </a:p>
        </p:txBody>
      </p:sp>
      <p:sp>
        <p:nvSpPr>
          <p:cNvPr id="107" name="Google Shape;65;p12"/>
          <p:cNvSpPr txBox="1"/>
          <p:nvPr/>
        </p:nvSpPr>
        <p:spPr>
          <a:xfrm>
            <a:off x="2436860" y="1554230"/>
            <a:ext cx="1309201" cy="333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02. Database</a:t>
            </a:r>
          </a:p>
        </p:txBody>
      </p:sp>
      <p:sp>
        <p:nvSpPr>
          <p:cNvPr id="108" name="Google Shape;66;p12"/>
          <p:cNvSpPr txBox="1"/>
          <p:nvPr/>
        </p:nvSpPr>
        <p:spPr>
          <a:xfrm>
            <a:off x="3689484" y="4424748"/>
            <a:ext cx="1232401" cy="333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03. Indexing</a:t>
            </a:r>
          </a:p>
        </p:txBody>
      </p:sp>
      <p:sp>
        <p:nvSpPr>
          <p:cNvPr id="109" name="Google Shape;67;p12"/>
          <p:cNvSpPr txBox="1"/>
          <p:nvPr/>
        </p:nvSpPr>
        <p:spPr>
          <a:xfrm>
            <a:off x="4172553" y="1603138"/>
            <a:ext cx="1855201" cy="333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04. API Framework</a:t>
            </a:r>
          </a:p>
        </p:txBody>
      </p:sp>
      <p:sp>
        <p:nvSpPr>
          <p:cNvPr id="110" name="Google Shape;68;p12"/>
          <p:cNvSpPr txBox="1"/>
          <p:nvPr/>
        </p:nvSpPr>
        <p:spPr>
          <a:xfrm>
            <a:off x="7015119" y="1848523"/>
            <a:ext cx="1292905" cy="333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05. Frontend</a:t>
            </a:r>
          </a:p>
        </p:txBody>
      </p:sp>
      <p:sp>
        <p:nvSpPr>
          <p:cNvPr id="111" name="Google Shape;69;p12"/>
          <p:cNvSpPr txBox="1"/>
          <p:nvPr/>
        </p:nvSpPr>
        <p:spPr>
          <a:xfrm>
            <a:off x="6918424" y="3736590"/>
            <a:ext cx="1062965" cy="333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06. Styling</a:t>
            </a:r>
          </a:p>
        </p:txBody>
      </p:sp>
      <p:sp>
        <p:nvSpPr>
          <p:cNvPr id="112" name="Google Shape;70;p12"/>
          <p:cNvSpPr/>
          <p:nvPr/>
        </p:nvSpPr>
        <p:spPr>
          <a:xfrm flipV="1">
            <a:off x="2153349" y="3240950"/>
            <a:ext cx="414901" cy="37801"/>
          </a:xfrm>
          <a:prstGeom prst="line">
            <a:avLst/>
          </a:prstGeom>
          <a:ln>
            <a:solidFill>
              <a:srgbClr val="A7A7A7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13" name="Google Shape;71;p12"/>
          <p:cNvSpPr/>
          <p:nvPr/>
        </p:nvSpPr>
        <p:spPr>
          <a:xfrm>
            <a:off x="3539649" y="3825725"/>
            <a:ext cx="226501" cy="452700"/>
          </a:xfrm>
          <a:prstGeom prst="line">
            <a:avLst/>
          </a:prstGeom>
          <a:ln>
            <a:solidFill>
              <a:srgbClr val="A7A7A7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14" name="Google Shape;72;p12"/>
          <p:cNvSpPr/>
          <p:nvPr/>
        </p:nvSpPr>
        <p:spPr>
          <a:xfrm flipV="1">
            <a:off x="4904575" y="3860450"/>
            <a:ext cx="126300" cy="353701"/>
          </a:xfrm>
          <a:prstGeom prst="line">
            <a:avLst/>
          </a:prstGeom>
          <a:ln>
            <a:solidFill>
              <a:srgbClr val="A7A7A7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15" name="Google Shape;73;p12"/>
          <p:cNvSpPr/>
          <p:nvPr/>
        </p:nvSpPr>
        <p:spPr>
          <a:xfrm flipV="1">
            <a:off x="6091799" y="2976499"/>
            <a:ext cx="265201" cy="151501"/>
          </a:xfrm>
          <a:prstGeom prst="line">
            <a:avLst/>
          </a:prstGeom>
          <a:ln>
            <a:solidFill>
              <a:srgbClr val="A7A7A7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16" name="Google Shape;74;p12"/>
          <p:cNvSpPr/>
          <p:nvPr/>
        </p:nvSpPr>
        <p:spPr>
          <a:xfrm>
            <a:off x="7093205" y="3200790"/>
            <a:ext cx="211501" cy="296401"/>
          </a:xfrm>
          <a:prstGeom prst="line">
            <a:avLst/>
          </a:prstGeom>
          <a:ln>
            <a:solidFill>
              <a:srgbClr val="A7A7A7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79;p13"/>
          <p:cNvSpPr txBox="1"/>
          <p:nvPr>
            <p:ph type="title"/>
          </p:nvPr>
        </p:nvSpPr>
        <p:spPr>
          <a:xfrm>
            <a:off x="457200" y="29104"/>
            <a:ext cx="8229600" cy="114300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/>
            <a:r>
              <a:t>Scraping Pipeline</a:t>
            </a:r>
          </a:p>
        </p:txBody>
      </p:sp>
      <p:sp>
        <p:nvSpPr>
          <p:cNvPr id="119" name="Google Shape;80;p13"/>
          <p:cNvSpPr txBox="1"/>
          <p:nvPr/>
        </p:nvSpPr>
        <p:spPr>
          <a:xfrm>
            <a:off x="1087119" y="1867881"/>
            <a:ext cx="6969760" cy="1209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/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algn="ctr"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Tools: Beautiful Soup, Selenium</a:t>
            </a:r>
          </a:p>
          <a:p>
            <a:pPr/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algn="ctr"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Websites: IKEAHackers, TheSpruce, Trustpilot</a:t>
            </a:r>
          </a:p>
        </p:txBody>
      </p:sp>
      <p:pic>
        <p:nvPicPr>
          <p:cNvPr id="120" name="Google Shape;81;p13" descr="Google Shape;81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4772" y="724776"/>
            <a:ext cx="3062350" cy="17237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Google Shape;82;p13" descr="Google Shape;82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09116" y="981964"/>
            <a:ext cx="2267647" cy="120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Google Shape;83;p13" descr="Google Shape;83;p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0999" y="3547193"/>
            <a:ext cx="1668305" cy="16759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Google Shape;84;p13" descr="Google Shape;84;p1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291132" y="4626288"/>
            <a:ext cx="2329736" cy="1224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Google Shape;85;p13" descr="Google Shape;85;p1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743390" y="3662860"/>
            <a:ext cx="3399101" cy="14446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90;p14"/>
          <p:cNvSpPr txBox="1"/>
          <p:nvPr>
            <p:ph type="title"/>
          </p:nvPr>
        </p:nvSpPr>
        <p:spPr>
          <a:xfrm>
            <a:off x="457200" y="274637"/>
            <a:ext cx="8229600" cy="1143004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/>
            <a:r>
              <a:t>Data Storage - MongoDB</a:t>
            </a:r>
          </a:p>
        </p:txBody>
      </p:sp>
      <p:sp>
        <p:nvSpPr>
          <p:cNvPr id="127" name="Google Shape;91;p14"/>
          <p:cNvSpPr txBox="1"/>
          <p:nvPr/>
        </p:nvSpPr>
        <p:spPr>
          <a:xfrm>
            <a:off x="443653" y="1134532"/>
            <a:ext cx="8584615" cy="625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Scraped Fields: Title, Text, Source Link</a:t>
            </a:r>
          </a:p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Preprocessed and Indexed with PyTerrier</a:t>
            </a:r>
          </a:p>
        </p:txBody>
      </p:sp>
      <p:pic>
        <p:nvPicPr>
          <p:cNvPr id="128" name="Google Shape;92;p14" descr="Google Shape;92;p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" y="2220921"/>
            <a:ext cx="9144004" cy="1117512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Google Shape;93;p14"/>
          <p:cNvSpPr txBox="1"/>
          <p:nvPr/>
        </p:nvSpPr>
        <p:spPr>
          <a:xfrm>
            <a:off x="3418675" y="1983988"/>
            <a:ext cx="1912849" cy="333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Ikea Hackers Article</a:t>
            </a:r>
          </a:p>
        </p:txBody>
      </p:sp>
      <p:pic>
        <p:nvPicPr>
          <p:cNvPr id="130" name="Google Shape;94;p14" descr="Google Shape;94;p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" y="3655700"/>
            <a:ext cx="9144004" cy="1166455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Google Shape;95;p14"/>
          <p:cNvSpPr txBox="1"/>
          <p:nvPr/>
        </p:nvSpPr>
        <p:spPr>
          <a:xfrm>
            <a:off x="3647275" y="3364057"/>
            <a:ext cx="1395038" cy="333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Spruce Article</a:t>
            </a:r>
          </a:p>
        </p:txBody>
      </p:sp>
      <p:pic>
        <p:nvPicPr>
          <p:cNvPr id="132" name="Google Shape;96;p14" descr="Google Shape;96;p1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3" y="5139421"/>
            <a:ext cx="9144004" cy="1044099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Google Shape;97;p14"/>
          <p:cNvSpPr txBox="1"/>
          <p:nvPr/>
        </p:nvSpPr>
        <p:spPr>
          <a:xfrm>
            <a:off x="3523655" y="4828790"/>
            <a:ext cx="1702888" cy="333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Trustpilot Review</a:t>
            </a:r>
          </a:p>
        </p:txBody>
      </p:sp>
      <p:pic>
        <p:nvPicPr>
          <p:cNvPr id="134" name="Google Shape;98;p14" descr="Google Shape;98;p1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77124" y="201299"/>
            <a:ext cx="1100488" cy="12896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03;p15"/>
          <p:cNvSpPr txBox="1"/>
          <p:nvPr>
            <p:ph type="title"/>
          </p:nvPr>
        </p:nvSpPr>
        <p:spPr>
          <a:xfrm>
            <a:off x="457200" y="274637"/>
            <a:ext cx="8229600" cy="1143004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/>
            <a:r>
              <a:t>Preprocessing and Indexing</a:t>
            </a:r>
          </a:p>
        </p:txBody>
      </p:sp>
      <p:sp>
        <p:nvSpPr>
          <p:cNvPr id="137" name="Google Shape;104;p15"/>
          <p:cNvSpPr txBox="1"/>
          <p:nvPr/>
        </p:nvSpPr>
        <p:spPr>
          <a:xfrm>
            <a:off x="968584" y="812799"/>
            <a:ext cx="4831853" cy="2085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/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Steps: Tokenization, Stop word Removal, Stemming</a:t>
            </a:r>
          </a:p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Stored Preprocessed Data back in MongoDB</a:t>
            </a:r>
          </a:p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Stored Fields for Further Indexing: </a:t>
            </a:r>
          </a:p>
          <a:p>
            <a:pPr lvl="1" indent="457200"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Original Title &amp; Text for Frontend</a:t>
            </a:r>
          </a:p>
          <a:p>
            <a:pPr lvl="1" indent="457200"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Processed Title &amp; Text</a:t>
            </a:r>
          </a:p>
          <a:p>
            <a:pPr lvl="1" indent="457200"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Source Link</a:t>
            </a:r>
          </a:p>
        </p:txBody>
      </p:sp>
      <p:pic>
        <p:nvPicPr>
          <p:cNvPr id="138" name="Google Shape;105;p15" descr="Google Shape;105;p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9061" y="2974688"/>
            <a:ext cx="7585878" cy="36745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Google Shape;106;p15" descr="Google Shape;106;p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68423" y="496541"/>
            <a:ext cx="1762294" cy="6991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11;p16"/>
          <p:cNvSpPr txBox="1"/>
          <p:nvPr>
            <p:ph type="title"/>
          </p:nvPr>
        </p:nvSpPr>
        <p:spPr>
          <a:xfrm>
            <a:off x="457200" y="274637"/>
            <a:ext cx="8229600" cy="1143004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/>
            <a:r>
              <a:t>Backend Pipeline: Django</a:t>
            </a:r>
          </a:p>
        </p:txBody>
      </p:sp>
      <p:sp>
        <p:nvSpPr>
          <p:cNvPr id="142" name="Google Shape;112;p16"/>
          <p:cNvSpPr txBox="1"/>
          <p:nvPr/>
        </p:nvSpPr>
        <p:spPr>
          <a:xfrm>
            <a:off x="171370" y="1701799"/>
            <a:ext cx="8801260" cy="21293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b="1" sz="1600">
                <a:latin typeface="Calibri"/>
                <a:ea typeface="Calibri"/>
                <a:cs typeface="Calibri"/>
                <a:sym typeface="Calibri"/>
              </a:defRPr>
            </a:pPr>
            <a:r>
              <a:t>Logic:</a:t>
            </a:r>
            <a:br/>
            <a:r>
              <a:rPr b="0"/>
              <a:t>1. Query → User submits a search query through the frontend.</a:t>
            </a:r>
            <a:br>
              <a:rPr b="0"/>
            </a:br>
            <a:r>
              <a:rPr b="0"/>
              <a:t>2. Retrieve → Django fetches relevant documents from the indexed directory named ikea_index.</a:t>
            </a:r>
            <a:br>
              <a:rPr b="0"/>
            </a:br>
            <a:r>
              <a:rPr b="0"/>
              <a:t>3. Update Relevance → Adjust scores dynamically based on user feedback.</a:t>
            </a:r>
            <a:br>
              <a:rPr b="0"/>
            </a:br>
            <a:r>
              <a:rPr b="0"/>
              <a:t>4. Return Results → Send updated results back to the frontend.</a:t>
            </a:r>
            <a:endParaRPr b="0"/>
          </a:p>
          <a:p>
            <a:pPr>
              <a:spcBef>
                <a:spcPts val="1200"/>
              </a:spcBef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t>Dynamic Score Adjustments: Feedback increases or decreases relevance scores: </a:t>
            </a:r>
          </a:p>
          <a:p>
            <a:pPr>
              <a:spcBef>
                <a:spcPts val="1200"/>
              </a:spcBef>
              <a:defRPr b="1" sz="1600">
                <a:latin typeface="Calibri"/>
                <a:ea typeface="Calibri"/>
                <a:cs typeface="Calibri"/>
                <a:sym typeface="Calibri"/>
              </a:defRPr>
            </a:pPr>
            <a:r>
              <a:t>+50%</a:t>
            </a:r>
            <a:r>
              <a:rPr b="0"/>
              <a:t> or </a:t>
            </a:r>
            <a:r>
              <a:t>-50%</a:t>
            </a:r>
            <a:r>
              <a:rPr b="0"/>
              <a:t>, reranking the results.</a:t>
            </a:r>
          </a:p>
        </p:txBody>
      </p:sp>
      <p:pic>
        <p:nvPicPr>
          <p:cNvPr id="143" name="Google Shape;113;p16" descr="Google Shape;113;p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7658" y="4521755"/>
            <a:ext cx="7995906" cy="8244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Google Shape;114;p16" descr="Google Shape;114;p1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7745" y="341303"/>
            <a:ext cx="2225369" cy="646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Google Shape;115;p16" descr="Google Shape;115;p1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83382" y="198179"/>
            <a:ext cx="2111403" cy="9325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20;p17"/>
          <p:cNvSpPr txBox="1"/>
          <p:nvPr>
            <p:ph type="title"/>
          </p:nvPr>
        </p:nvSpPr>
        <p:spPr>
          <a:xfrm>
            <a:off x="457200" y="274637"/>
            <a:ext cx="8229600" cy="1143004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/>
            <a:r>
              <a:t>Frontend Features - React &amp; Tailwind</a:t>
            </a:r>
          </a:p>
        </p:txBody>
      </p:sp>
      <p:sp>
        <p:nvSpPr>
          <p:cNvPr id="148" name="Google Shape;121;p17"/>
          <p:cNvSpPr txBox="1"/>
          <p:nvPr/>
        </p:nvSpPr>
        <p:spPr>
          <a:xfrm>
            <a:off x="265853" y="1051989"/>
            <a:ext cx="3045281" cy="131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t>Basic: Google Style Results Snippets</a:t>
            </a:r>
            <a:br/>
            <a:r>
              <a:t>Complex: User Feedback</a:t>
            </a:r>
          </a:p>
          <a:p>
            <a:pPr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t>Dynamic Results Clustering:</a:t>
            </a:r>
            <a:br/>
            <a:r>
              <a:t>(All-Articles-Reviews Sections)</a:t>
            </a:r>
            <a:br/>
            <a:r>
              <a:t>Pagination</a:t>
            </a:r>
          </a:p>
        </p:txBody>
      </p:sp>
      <p:pic>
        <p:nvPicPr>
          <p:cNvPr id="149" name="Google Shape;122;p17" descr="Google Shape;122;p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077" y="2429597"/>
            <a:ext cx="4172981" cy="3999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Google Shape;123;p17" descr="Google Shape;123;p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11997" y="1302947"/>
            <a:ext cx="5416874" cy="931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Google Shape;124;p17" descr="Google Shape;124;p1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7193" y="2944777"/>
            <a:ext cx="6909614" cy="37591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Google Shape;125;p17" descr="Google Shape;125;p1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24857" y="-198758"/>
            <a:ext cx="2114064" cy="11897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Google Shape;126;p17" descr="Google Shape;126;p1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631571" y="-201441"/>
            <a:ext cx="2361670" cy="991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31;p18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Google Shape;132;p18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>
              <a:spcBef>
                <a:spcPts val="0"/>
              </a:spcBef>
              <a:defRPr>
                <a:solidFill>
                  <a:srgbClr val="000000"/>
                </a:solidFill>
              </a:defRPr>
            </a:pPr>
          </a:p>
        </p:txBody>
      </p:sp>
      <p:pic>
        <p:nvPicPr>
          <p:cNvPr id="157" name="Google Shape;133;p18" descr="Google Shape;133;p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19842"/>
            <a:ext cx="9144001" cy="5018317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Google Shape;134;p18"/>
          <p:cNvSpPr txBox="1"/>
          <p:nvPr/>
        </p:nvSpPr>
        <p:spPr>
          <a:xfrm>
            <a:off x="2484777" y="307589"/>
            <a:ext cx="4174442" cy="392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Articles Section: Results Snippets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47;p20"/>
          <p:cNvSpPr txBox="1"/>
          <p:nvPr>
            <p:ph type="title"/>
          </p:nvPr>
        </p:nvSpPr>
        <p:spPr>
          <a:xfrm>
            <a:off x="457200" y="-6687"/>
            <a:ext cx="8229600" cy="1143004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/>
            <a:r>
              <a:t>Feedback Mechanism</a:t>
            </a:r>
          </a:p>
        </p:txBody>
      </p:sp>
      <p:pic>
        <p:nvPicPr>
          <p:cNvPr id="161" name="Google Shape;148;p20" descr="Google Shape;148;p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963" y="1318305"/>
            <a:ext cx="4523986" cy="24674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Google Shape;149;p20" descr="Google Shape;149;p2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72969" y="4094724"/>
            <a:ext cx="4523985" cy="2467429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Google Shape;150;p20"/>
          <p:cNvSpPr txBox="1"/>
          <p:nvPr/>
        </p:nvSpPr>
        <p:spPr>
          <a:xfrm>
            <a:off x="4840997" y="1318305"/>
            <a:ext cx="4062782" cy="917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Frontend collects and sends feedback</a:t>
            </a:r>
          </a:p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to backend, which then either rewards </a:t>
            </a:r>
          </a:p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or penalizes relevance score (+50% / -50%)</a:t>
            </a:r>
          </a:p>
        </p:txBody>
      </p:sp>
      <p:sp>
        <p:nvSpPr>
          <p:cNvPr id="164" name="Google Shape;151;p20"/>
          <p:cNvSpPr txBox="1"/>
          <p:nvPr/>
        </p:nvSpPr>
        <p:spPr>
          <a:xfrm>
            <a:off x="73752" y="4515799"/>
            <a:ext cx="3792548" cy="1209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Upon backend operations, </a:t>
            </a:r>
          </a:p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Frontend dynamically updates interface</a:t>
            </a:r>
          </a:p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(Relevance Scores, Results Reorder)</a:t>
            </a:r>
          </a:p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Based on results received from backend</a:t>
            </a:r>
          </a:p>
        </p:txBody>
      </p:sp>
      <p:sp>
        <p:nvSpPr>
          <p:cNvPr id="165" name="Google Shape;152;p20"/>
          <p:cNvSpPr txBox="1"/>
          <p:nvPr/>
        </p:nvSpPr>
        <p:spPr>
          <a:xfrm>
            <a:off x="515256" y="927265"/>
            <a:ext cx="3687399" cy="314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Positive Feedback: Green Highlight</a:t>
            </a:r>
          </a:p>
        </p:txBody>
      </p:sp>
      <p:sp>
        <p:nvSpPr>
          <p:cNvPr id="166" name="Google Shape;153;p20"/>
          <p:cNvSpPr txBox="1"/>
          <p:nvPr/>
        </p:nvSpPr>
        <p:spPr>
          <a:xfrm>
            <a:off x="4848356" y="3718621"/>
            <a:ext cx="3573211" cy="314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Negative Feedback: Red Highlight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